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0"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1" r:id="rId26"/>
    <p:sldId id="284" r:id="rId27"/>
    <p:sldId id="285" r:id="rId28"/>
    <p:sldId id="2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8" autoAdjust="0"/>
    <p:restoredTop sz="94660"/>
  </p:normalViewPr>
  <p:slideViewPr>
    <p:cSldViewPr snapToGrid="0">
      <p:cViewPr varScale="1">
        <p:scale>
          <a:sx n="119" d="100"/>
          <a:sy n="119" d="100"/>
        </p:scale>
        <p:origin x="23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BB7D943-129E-45C7-A12C-67B5700E1771}"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B7D943-129E-45C7-A12C-67B5700E1771}"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B7D943-129E-45C7-A12C-67B5700E1771}"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B7D943-129E-45C7-A12C-67B5700E1771}"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B7D943-129E-45C7-A12C-67B5700E1771}"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BB7D943-129E-45C7-A12C-67B5700E1771}"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BB7D943-129E-45C7-A12C-67B5700E1771}" type="datetimeFigureOut">
              <a:rPr lang="en-GB" smtClean="0"/>
              <a:t>04/07/2024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BB7D943-129E-45C7-A12C-67B5700E1771}" type="datetimeFigureOut">
              <a:rPr lang="en-GB" smtClean="0"/>
              <a:t>04/07/2024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7D943-129E-45C7-A12C-67B5700E1771}" type="datetimeFigureOut">
              <a:rPr lang="en-GB" smtClean="0"/>
              <a:t>04/07/2024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B7D943-129E-45C7-A12C-67B5700E1771}"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B7D943-129E-45C7-A12C-67B5700E1771}"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B4137D-6880-4351-AB8A-6E72604B7D6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7D943-129E-45C7-A12C-67B5700E1771}" type="datetimeFigureOut">
              <a:rPr lang="en-GB" smtClean="0"/>
              <a:t>04/07/2024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4137D-6880-4351-AB8A-6E72604B7D6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The Code of Conduct</a:t>
            </a:r>
          </a:p>
        </p:txBody>
      </p:sp>
      <p:sp>
        <p:nvSpPr>
          <p:cNvPr id="3" name="Subtitle 2"/>
          <p:cNvSpPr>
            <a:spLocks noGrp="1"/>
          </p:cNvSpPr>
          <p:nvPr>
            <p:ph type="subTitle" idx="1"/>
          </p:nvPr>
        </p:nvSpPr>
        <p:spPr/>
        <p:txBody>
          <a:bodyPr/>
          <a:lstStyle/>
          <a:p>
            <a:r>
              <a:rPr lang="en-GB" i="1" dirty="0"/>
              <a:t>Advice for Councillors</a:t>
            </a:r>
          </a:p>
          <a:p>
            <a:r>
              <a:rPr lang="en-GB" i="1" dirty="0"/>
              <a:t>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Example: Respect:</a:t>
            </a:r>
          </a:p>
        </p:txBody>
      </p:sp>
      <p:sp>
        <p:nvSpPr>
          <p:cNvPr id="3" name="Content Placeholder 2"/>
          <p:cNvSpPr>
            <a:spLocks noGrp="1"/>
          </p:cNvSpPr>
          <p:nvPr>
            <p:ph idx="1"/>
          </p:nvPr>
        </p:nvSpPr>
        <p:spPr/>
        <p:txBody>
          <a:bodyPr>
            <a:normAutofit fontScale="92500" lnSpcReduction="10000"/>
          </a:bodyPr>
          <a:lstStyle/>
          <a:p>
            <a:r>
              <a:rPr lang="en-GB" b="1" dirty="0"/>
              <a:t>Complaint brought: </a:t>
            </a:r>
            <a:r>
              <a:rPr lang="en-GB" dirty="0"/>
              <a:t>failure to treat Clerk, Chairman and members of the Council with respect: </a:t>
            </a:r>
          </a:p>
          <a:p>
            <a:r>
              <a:rPr lang="en-GB" dirty="0"/>
              <a:t>Complaint: Member acted on their own with no recommendations of the Council, when challenged by Clerk/Chairman/Members the member was dismissive and rude.</a:t>
            </a:r>
          </a:p>
          <a:p>
            <a:r>
              <a:rPr lang="en-GB" dirty="0"/>
              <a:t>Decision: Breach</a:t>
            </a:r>
          </a:p>
          <a:p>
            <a:r>
              <a:rPr lang="en-GB" dirty="0"/>
              <a:t>Reasons:</a:t>
            </a:r>
          </a:p>
          <a:p>
            <a:r>
              <a:rPr lang="en-GB" dirty="0"/>
              <a:t>Failing to accept Clerk’s professional advice</a:t>
            </a:r>
          </a:p>
          <a:p>
            <a:r>
              <a:rPr lang="en-GB" dirty="0"/>
              <a:t>Challenged the Clerk and the Chairman’s authority</a:t>
            </a:r>
          </a:p>
          <a:p>
            <a:r>
              <a:rPr lang="en-GB" dirty="0"/>
              <a:t>Content/tone of emails to members, sometimes copied to outside bodies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The Code of Conduct:</a:t>
            </a:r>
          </a:p>
        </p:txBody>
      </p:sp>
      <p:sp>
        <p:nvSpPr>
          <p:cNvPr id="3" name="Content Placeholder 2"/>
          <p:cNvSpPr>
            <a:spLocks noGrp="1"/>
          </p:cNvSpPr>
          <p:nvPr>
            <p:ph idx="1"/>
          </p:nvPr>
        </p:nvSpPr>
        <p:spPr/>
        <p:txBody>
          <a:bodyPr>
            <a:normAutofit/>
          </a:bodyPr>
          <a:lstStyle/>
          <a:p>
            <a:pPr algn="ctr"/>
            <a:r>
              <a:rPr lang="en-GB" sz="5400" dirty="0"/>
              <a:t>Interests! </a:t>
            </a:r>
          </a:p>
          <a:p>
            <a:pPr algn="ctr"/>
            <a:endParaRPr lang="en-GB" sz="5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2609385"/>
            <a:ext cx="4997605" cy="388349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Interests – Disclosable Pecuniary:</a:t>
            </a:r>
          </a:p>
        </p:txBody>
      </p:sp>
      <p:sp>
        <p:nvSpPr>
          <p:cNvPr id="3" name="Content Placeholder 2"/>
          <p:cNvSpPr>
            <a:spLocks noGrp="1"/>
          </p:cNvSpPr>
          <p:nvPr>
            <p:ph idx="1"/>
          </p:nvPr>
        </p:nvSpPr>
        <p:spPr/>
        <p:txBody>
          <a:bodyPr/>
          <a:lstStyle/>
          <a:p>
            <a:r>
              <a:rPr lang="en-GB" sz="4000" dirty="0"/>
              <a:t>The Localism Act 2011 – set out that a Code was to contain Disclosable Pecuniary interests and other interests</a:t>
            </a:r>
          </a:p>
          <a:p>
            <a:r>
              <a:rPr lang="en-GB" sz="4000" dirty="0"/>
              <a:t>The relevant Authorities (Disclosable Pecuniary Interests) regulations 2012 – defined Disclosable Pecuniary Interest</a:t>
            </a:r>
          </a:p>
          <a:p>
            <a:r>
              <a:rPr lang="en-GB" sz="4000" dirty="0"/>
              <a:t>Set out as Part 5A of the Code.</a:t>
            </a:r>
          </a:p>
          <a:p>
            <a:pPr marL="0" indent="0">
              <a:buNone/>
            </a:pP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Disclosable Pecuniary Interests (DPI) are:</a:t>
            </a:r>
          </a:p>
        </p:txBody>
      </p:sp>
      <p:sp>
        <p:nvSpPr>
          <p:cNvPr id="3" name="Content Placeholder 2"/>
          <p:cNvSpPr>
            <a:spLocks noGrp="1"/>
          </p:cNvSpPr>
          <p:nvPr>
            <p:ph idx="1"/>
          </p:nvPr>
        </p:nvSpPr>
        <p:spPr/>
        <p:txBody>
          <a:bodyPr>
            <a:normAutofit lnSpcReduction="10000"/>
          </a:bodyPr>
          <a:lstStyle/>
          <a:p>
            <a:r>
              <a:rPr lang="en-GB" dirty="0"/>
              <a:t>Employment – and that of spouse</a:t>
            </a:r>
          </a:p>
          <a:p>
            <a:r>
              <a:rPr lang="en-GB" dirty="0"/>
              <a:t>Sponsorship</a:t>
            </a:r>
          </a:p>
          <a:p>
            <a:r>
              <a:rPr lang="en-GB" dirty="0"/>
              <a:t>Contracts</a:t>
            </a:r>
          </a:p>
          <a:p>
            <a:r>
              <a:rPr lang="en-GB" dirty="0"/>
              <a:t>Land – only that within the parish – includes burial plots; moorings and agricultural land</a:t>
            </a:r>
          </a:p>
          <a:p>
            <a:r>
              <a:rPr lang="en-GB" dirty="0"/>
              <a:t>Licences</a:t>
            </a:r>
          </a:p>
          <a:p>
            <a:r>
              <a:rPr lang="en-GB" dirty="0"/>
              <a:t>Corporate Tenancies</a:t>
            </a:r>
          </a:p>
          <a:p>
            <a:r>
              <a:rPr lang="en-GB" dirty="0"/>
              <a:t>Securities</a:t>
            </a:r>
          </a:p>
          <a:p>
            <a:r>
              <a:rPr lang="en-GB" dirty="0"/>
              <a:t>Shares – only within the Parish e.g. Community Shop</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DPI: </a:t>
            </a:r>
          </a:p>
        </p:txBody>
      </p:sp>
      <p:sp>
        <p:nvSpPr>
          <p:cNvPr id="3" name="Content Placeholder 2"/>
          <p:cNvSpPr>
            <a:spLocks noGrp="1"/>
          </p:cNvSpPr>
          <p:nvPr>
            <p:ph idx="1"/>
          </p:nvPr>
        </p:nvSpPr>
        <p:spPr/>
        <p:txBody>
          <a:bodyPr/>
          <a:lstStyle/>
          <a:p>
            <a:r>
              <a:rPr lang="en-GB" dirty="0"/>
              <a:t>Must be disclosed on members Register of Interests</a:t>
            </a:r>
          </a:p>
          <a:p>
            <a:r>
              <a:rPr lang="en-GB" dirty="0"/>
              <a:t>Provided to the Monitoring Officer within 28 days of appointment or 28 days of becoming aware of the interest.</a:t>
            </a:r>
          </a:p>
          <a:p>
            <a:r>
              <a:rPr lang="en-GB" dirty="0"/>
              <a:t>Registers are publicly available</a:t>
            </a:r>
          </a:p>
          <a:p>
            <a:r>
              <a:rPr lang="en-GB" dirty="0"/>
              <a:t>Relevant Interests of spouse/partner are included</a:t>
            </a:r>
          </a:p>
          <a:p>
            <a:r>
              <a:rPr lang="en-GB" dirty="0"/>
              <a:t>DPI’ are only declarable where the matter under discussion has the potential to affect the DPI</a:t>
            </a:r>
          </a:p>
          <a:p>
            <a:r>
              <a:rPr lang="en-GB" dirty="0"/>
              <a:t>Not on members ROI (and not something that should be) = can’t be declarable DPI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The Localism Act – DPIs:</a:t>
            </a:r>
          </a:p>
        </p:txBody>
      </p:sp>
      <p:sp>
        <p:nvSpPr>
          <p:cNvPr id="3" name="Content Placeholder 2"/>
          <p:cNvSpPr>
            <a:spLocks noGrp="1"/>
          </p:cNvSpPr>
          <p:nvPr>
            <p:ph idx="1"/>
          </p:nvPr>
        </p:nvSpPr>
        <p:spPr/>
        <p:txBody>
          <a:bodyPr>
            <a:normAutofit lnSpcReduction="10000"/>
          </a:bodyPr>
          <a:lstStyle/>
          <a:p>
            <a:r>
              <a:rPr lang="en-GB" dirty="0"/>
              <a:t>S.31 Localism Act 2011</a:t>
            </a:r>
          </a:p>
          <a:p>
            <a:r>
              <a:rPr lang="en-GB" dirty="0"/>
              <a:t>A member present at any meeting of their authority (or committee, sub committee, joint committee or joint sub committee)</a:t>
            </a:r>
          </a:p>
          <a:p>
            <a:r>
              <a:rPr lang="en-GB" dirty="0"/>
              <a:t>Who has a DPI in any matter being considered and is aware of it</a:t>
            </a:r>
          </a:p>
          <a:p>
            <a:r>
              <a:rPr lang="en-GB" dirty="0"/>
              <a:t>If the interest is not on their ROI, they must declare it at the meeting and, within 28 days of declaring it, notify the Monitoring Officer of it</a:t>
            </a:r>
          </a:p>
          <a:p>
            <a:r>
              <a:rPr lang="en-GB" dirty="0"/>
              <a:t>They may not participate in any discussion/vote in relation1 to the matter</a:t>
            </a:r>
          </a:p>
          <a:p>
            <a:r>
              <a:rPr lang="en-GB" dirty="0"/>
              <a:t>Standing orders may provide for the exclusion of a member with a DPI from a meeting while any discussion or vote takes place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Interests – Other Interest:</a:t>
            </a:r>
          </a:p>
        </p:txBody>
      </p:sp>
      <p:sp>
        <p:nvSpPr>
          <p:cNvPr id="3" name="Content Placeholder 2"/>
          <p:cNvSpPr>
            <a:spLocks noGrp="1"/>
          </p:cNvSpPr>
          <p:nvPr>
            <p:ph idx="1"/>
          </p:nvPr>
        </p:nvSpPr>
        <p:spPr/>
        <p:txBody>
          <a:bodyPr/>
          <a:lstStyle/>
          <a:p>
            <a:r>
              <a:rPr lang="en-GB" sz="3200" dirty="0"/>
              <a:t>The Localism Act requires the Code to cover interests other than DPI’s</a:t>
            </a:r>
          </a:p>
          <a:p>
            <a:r>
              <a:rPr lang="en-GB" sz="3200" dirty="0"/>
              <a:t>The Code defines these as interests as Non-Registerable Interests</a:t>
            </a:r>
          </a:p>
          <a:p>
            <a:r>
              <a:rPr lang="en-GB" sz="3200" dirty="0"/>
              <a:t>Recent guidance issued by Dept. for Communities &amp; Local Government now refers to Union membership as an interest that should be registered and declared.</a:t>
            </a:r>
          </a:p>
          <a:p>
            <a:r>
              <a:rPr lang="en-GB" sz="3200" dirty="0"/>
              <a:t>Non-registerable Interests are set out at Part 5B of the Code.</a:t>
            </a:r>
          </a:p>
          <a:p>
            <a:pPr marL="0" indent="0">
              <a:buNone/>
            </a:pP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Non Registerable Interest (NRI) :</a:t>
            </a:r>
          </a:p>
        </p:txBody>
      </p:sp>
      <p:sp>
        <p:nvSpPr>
          <p:cNvPr id="3" name="Content Placeholder 2"/>
          <p:cNvSpPr>
            <a:spLocks noGrp="1"/>
          </p:cNvSpPr>
          <p:nvPr>
            <p:ph idx="1"/>
          </p:nvPr>
        </p:nvSpPr>
        <p:spPr/>
        <p:txBody>
          <a:bodyPr/>
          <a:lstStyle/>
          <a:p>
            <a:r>
              <a:rPr lang="en-GB" dirty="0"/>
              <a:t>What is under discussion has the potential to affect the well being or financial position of:</a:t>
            </a:r>
          </a:p>
          <a:p>
            <a:r>
              <a:rPr lang="en-GB" dirty="0"/>
              <a:t>A family Member</a:t>
            </a:r>
          </a:p>
          <a:p>
            <a:r>
              <a:rPr lang="en-GB" dirty="0"/>
              <a:t>A close associate</a:t>
            </a:r>
          </a:p>
          <a:p>
            <a:r>
              <a:rPr lang="en-GB" dirty="0"/>
              <a:t>A body/group of which you are a member</a:t>
            </a:r>
          </a:p>
          <a:p>
            <a:r>
              <a:rPr lang="en-GB" dirty="0"/>
              <a:t>More than it might affect the majority of inhabitants of the area</a:t>
            </a:r>
          </a:p>
          <a:p>
            <a:r>
              <a:rPr lang="en-GB" b="1" dirty="0"/>
              <a:t>AND</a:t>
            </a:r>
          </a:p>
          <a:p>
            <a:r>
              <a:rPr lang="en-GB" dirty="0"/>
              <a:t>A reasonable person, with knowledge of the relevant facts, would view it as so significant it could be perceived as affecting judgement.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The Code of Conduct:</a:t>
            </a:r>
          </a:p>
        </p:txBody>
      </p:sp>
      <p:sp>
        <p:nvSpPr>
          <p:cNvPr id="3" name="Content Placeholder 2"/>
          <p:cNvSpPr>
            <a:spLocks noGrp="1"/>
          </p:cNvSpPr>
          <p:nvPr>
            <p:ph idx="1"/>
          </p:nvPr>
        </p:nvSpPr>
        <p:spPr/>
        <p:txBody>
          <a:bodyPr/>
          <a:lstStyle/>
          <a:p>
            <a:r>
              <a:rPr lang="en-GB" dirty="0"/>
              <a:t>Captures the requirement to declare – Para 3.5</a:t>
            </a:r>
          </a:p>
          <a:p>
            <a:r>
              <a:rPr lang="en-GB" dirty="0"/>
              <a:t>If you have an interest and your presence has the potential to affect the behaviour of other members – even if your Code does not specifically state so:</a:t>
            </a:r>
          </a:p>
          <a:p>
            <a:r>
              <a:rPr lang="en-GB" dirty="0"/>
              <a:t>Disclosable Pecuniary Interest – declare and leave</a:t>
            </a:r>
          </a:p>
          <a:p>
            <a:r>
              <a:rPr lang="en-GB" dirty="0"/>
              <a:t>Non Registerable Interest – declare and leave</a:t>
            </a:r>
          </a:p>
          <a:p>
            <a:r>
              <a:rPr lang="en-GB" dirty="0"/>
              <a:t>Must be declared at the start of the meeting (or as soon as you become aware of them)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Interests – Proximity:</a:t>
            </a:r>
          </a:p>
        </p:txBody>
      </p:sp>
      <p:sp>
        <p:nvSpPr>
          <p:cNvPr id="3" name="Content Placeholder 2"/>
          <p:cNvSpPr>
            <a:spLocks noGrp="1"/>
          </p:cNvSpPr>
          <p:nvPr>
            <p:ph idx="1"/>
          </p:nvPr>
        </p:nvSpPr>
        <p:spPr/>
        <p:txBody>
          <a:bodyPr>
            <a:normAutofit lnSpcReduction="10000"/>
          </a:bodyPr>
          <a:lstStyle/>
          <a:p>
            <a:r>
              <a:rPr lang="en-GB" sz="3200" dirty="0"/>
              <a:t>For all the interests the greater the proximity you have to the:</a:t>
            </a:r>
          </a:p>
          <a:p>
            <a:endParaRPr lang="en-GB" sz="3200" dirty="0"/>
          </a:p>
          <a:p>
            <a:r>
              <a:rPr lang="en-GB" sz="3200" dirty="0"/>
              <a:t>Person</a:t>
            </a:r>
          </a:p>
          <a:p>
            <a:r>
              <a:rPr lang="en-GB" sz="3200" dirty="0"/>
              <a:t>Group or Body; or</a:t>
            </a:r>
          </a:p>
          <a:p>
            <a:r>
              <a:rPr lang="en-GB" sz="3200" dirty="0"/>
              <a:t>Thing – i.e. property</a:t>
            </a:r>
          </a:p>
          <a:p>
            <a:endParaRPr lang="en-GB" sz="3200" dirty="0"/>
          </a:p>
          <a:p>
            <a:r>
              <a:rPr lang="en-GB" sz="3200" dirty="0"/>
              <a:t>The greater the chance that you will have an interest</a:t>
            </a:r>
            <a:r>
              <a:rPr lang="en-GB"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The Act:</a:t>
            </a:r>
          </a:p>
        </p:txBody>
      </p:sp>
      <p:sp>
        <p:nvSpPr>
          <p:cNvPr id="3" name="Content Placeholder 2"/>
          <p:cNvSpPr>
            <a:spLocks noGrp="1"/>
          </p:cNvSpPr>
          <p:nvPr>
            <p:ph idx="1"/>
          </p:nvPr>
        </p:nvSpPr>
        <p:spPr/>
        <p:txBody>
          <a:bodyPr/>
          <a:lstStyle/>
          <a:p>
            <a:r>
              <a:rPr lang="en-GB" sz="4800" dirty="0"/>
              <a:t>The Localism Act 2011 requires that all codes are to be based on General Principles of Public Life.</a:t>
            </a:r>
          </a:p>
          <a:p>
            <a:r>
              <a:rPr lang="en-GB" sz="4800" dirty="0"/>
              <a:t>These underpin the Code but do not form part of it. </a:t>
            </a:r>
          </a:p>
          <a:p>
            <a:pPr marL="0" indent="0">
              <a:buNone/>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Declaration of Interest: example:</a:t>
            </a:r>
          </a:p>
        </p:txBody>
      </p:sp>
      <p:sp>
        <p:nvSpPr>
          <p:cNvPr id="3" name="Content Placeholder 2"/>
          <p:cNvSpPr>
            <a:spLocks noGrp="1"/>
          </p:cNvSpPr>
          <p:nvPr>
            <p:ph idx="1"/>
          </p:nvPr>
        </p:nvSpPr>
        <p:spPr/>
        <p:txBody>
          <a:bodyPr/>
          <a:lstStyle/>
          <a:p>
            <a:r>
              <a:rPr lang="en-GB" sz="3200" dirty="0"/>
              <a:t>Complaint: Subject Member should have declared an interest in a planning application as the complainant said they lived in close proximity to a planning application site;</a:t>
            </a:r>
          </a:p>
          <a:p>
            <a:r>
              <a:rPr lang="en-GB" sz="3200" dirty="0"/>
              <a:t>Decision: No finding of whether there is a breach of the Code</a:t>
            </a:r>
          </a:p>
          <a:p>
            <a:r>
              <a:rPr lang="en-GB" sz="3200" dirty="0"/>
              <a:t>Reason: The proximity to the application site was not enough to create a declarable interest as the members land was not affected by the application – no other factors created a Non-Registerable Interest</a:t>
            </a:r>
          </a:p>
          <a:p>
            <a:pPr marL="0" indent="0">
              <a:buNone/>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4269"/>
            <a:ext cx="10515600" cy="1325563"/>
          </a:xfrm>
        </p:spPr>
        <p:txBody>
          <a:bodyPr>
            <a:normAutofit/>
          </a:bodyPr>
          <a:lstStyle/>
          <a:p>
            <a:r>
              <a:rPr lang="en-GB" sz="3600" b="1" u="sng" dirty="0"/>
              <a:t>Declaration of Interest – Group membership: example:</a:t>
            </a:r>
          </a:p>
        </p:txBody>
      </p:sp>
      <p:sp>
        <p:nvSpPr>
          <p:cNvPr id="3" name="Content Placeholder 2"/>
          <p:cNvSpPr>
            <a:spLocks noGrp="1"/>
          </p:cNvSpPr>
          <p:nvPr>
            <p:ph idx="1"/>
          </p:nvPr>
        </p:nvSpPr>
        <p:spPr/>
        <p:txBody>
          <a:bodyPr>
            <a:normAutofit lnSpcReduction="10000"/>
          </a:bodyPr>
          <a:lstStyle/>
          <a:p>
            <a:r>
              <a:rPr lang="en-GB" dirty="0"/>
              <a:t>Complainant: Subject member was a member of a local group opposed to development in one area of the Parish and a planning application before the Council was in that area and the group opposed it</a:t>
            </a:r>
          </a:p>
          <a:p>
            <a:r>
              <a:rPr lang="en-GB" dirty="0"/>
              <a:t>Decision: Breach of the code</a:t>
            </a:r>
          </a:p>
          <a:p>
            <a:r>
              <a:rPr lang="en-GB" dirty="0"/>
              <a:t>Reason:</a:t>
            </a:r>
          </a:p>
          <a:p>
            <a:r>
              <a:rPr lang="en-GB" dirty="0"/>
              <a:t>There was no Disclosable Pecuniary Interest but </a:t>
            </a:r>
          </a:p>
          <a:p>
            <a:r>
              <a:rPr lang="en-GB" dirty="0"/>
              <a:t>There was a non registerable </a:t>
            </a:r>
            <a:r>
              <a:rPr lang="en-GB"/>
              <a:t>interest and </a:t>
            </a:r>
            <a:r>
              <a:rPr lang="en-GB" dirty="0"/>
              <a:t>the Subject Member was a member of a group whose well being would be affected by the decision.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Declaration of Interests – “Close Association”: example:</a:t>
            </a:r>
          </a:p>
        </p:txBody>
      </p:sp>
      <p:sp>
        <p:nvSpPr>
          <p:cNvPr id="3" name="Content Placeholder 2"/>
          <p:cNvSpPr>
            <a:spLocks noGrp="1"/>
          </p:cNvSpPr>
          <p:nvPr>
            <p:ph idx="1"/>
          </p:nvPr>
        </p:nvSpPr>
        <p:spPr/>
        <p:txBody>
          <a:bodyPr/>
          <a:lstStyle/>
          <a:p>
            <a:r>
              <a:rPr lang="en-GB" dirty="0"/>
              <a:t>Complaint: the Subject Member had a close association with the applicant in relation to a planning application – the Subject Member had attended the same social function as the applicant. </a:t>
            </a:r>
          </a:p>
          <a:p>
            <a:r>
              <a:rPr lang="en-GB" dirty="0"/>
              <a:t>Decision: No breach</a:t>
            </a:r>
          </a:p>
          <a:p>
            <a:r>
              <a:rPr lang="en-GB" dirty="0"/>
              <a:t>Reason; </a:t>
            </a:r>
          </a:p>
          <a:p>
            <a:r>
              <a:rPr lang="en-GB" dirty="0"/>
              <a:t>The function was a charity function with 100+ attendees</a:t>
            </a:r>
          </a:p>
          <a:p>
            <a:r>
              <a:rPr lang="en-GB" dirty="0"/>
              <a:t>There was no evidence to show that the Subject Member application knew the other was attending.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Dispensations:</a:t>
            </a:r>
          </a:p>
        </p:txBody>
      </p:sp>
      <p:sp>
        <p:nvSpPr>
          <p:cNvPr id="3" name="Content Placeholder 2"/>
          <p:cNvSpPr>
            <a:spLocks noGrp="1"/>
          </p:cNvSpPr>
          <p:nvPr>
            <p:ph idx="1"/>
          </p:nvPr>
        </p:nvSpPr>
        <p:spPr/>
        <p:txBody>
          <a:bodyPr>
            <a:normAutofit fontScale="77500" lnSpcReduction="20000"/>
          </a:bodyPr>
          <a:lstStyle/>
          <a:p>
            <a:r>
              <a:rPr lang="en-GB" dirty="0"/>
              <a:t>If you have an interest you can ask for a dispensation – </a:t>
            </a:r>
          </a:p>
          <a:p>
            <a:r>
              <a:rPr lang="en-GB" dirty="0"/>
              <a:t>The Parish Council can either delegate to the parish clerk the authority to grant dispensations or reserve such decisions for the full parish council.   </a:t>
            </a:r>
          </a:p>
          <a:p>
            <a:r>
              <a:rPr lang="en-GB" dirty="0"/>
              <a:t>In either case, the decision must be based on </a:t>
            </a:r>
            <a:r>
              <a:rPr lang="en-GB" b="1" dirty="0"/>
              <a:t>one or more </a:t>
            </a:r>
            <a:r>
              <a:rPr lang="en-GB" dirty="0"/>
              <a:t>of the following criteria :  </a:t>
            </a:r>
          </a:p>
          <a:p>
            <a:pPr lvl="0" fontAlgn="base"/>
            <a:r>
              <a:rPr lang="en-GB" dirty="0"/>
              <a:t>so many members of the decision-making body have Non Disclosable or Non Registerable Pecuniary  Interests that it would impede the transaction of the business (</a:t>
            </a:r>
            <a:r>
              <a:rPr lang="en-GB" dirty="0" err="1"/>
              <a:t>ie</a:t>
            </a:r>
            <a:r>
              <a:rPr lang="en-GB" dirty="0"/>
              <a:t>. the meeting would be inquorate); or </a:t>
            </a:r>
          </a:p>
          <a:p>
            <a:pPr lvl="0" fontAlgn="base"/>
            <a:r>
              <a:rPr lang="en-GB" dirty="0"/>
              <a:t>the authority considers that the dispensation is in the interests of persons living in the authority’s area; or </a:t>
            </a:r>
          </a:p>
          <a:p>
            <a:pPr lvl="0" fontAlgn="base"/>
            <a:r>
              <a:rPr lang="en-GB" dirty="0"/>
              <a:t>it is otherwise appropriate to grant a dispensation. </a:t>
            </a:r>
          </a:p>
          <a:p>
            <a:r>
              <a:rPr lang="en-GB" dirty="0"/>
              <a:t>The parish clerk or parish council should formally notify the Councillor and the Monitoring Officer of its decision and reasons in writing at the earliest opportunity and in any event within 5 working days of the decision.  A copy of any dispensation should be held with the Member’s Register of Interests. </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Please note:</a:t>
            </a:r>
            <a:endParaRPr lang="en-GB" dirty="0"/>
          </a:p>
        </p:txBody>
      </p:sp>
      <p:sp>
        <p:nvSpPr>
          <p:cNvPr id="3" name="Content Placeholder 2"/>
          <p:cNvSpPr>
            <a:spLocks noGrp="1"/>
          </p:cNvSpPr>
          <p:nvPr>
            <p:ph idx="1"/>
          </p:nvPr>
        </p:nvSpPr>
        <p:spPr/>
        <p:txBody>
          <a:bodyPr/>
          <a:lstStyle/>
          <a:p>
            <a:r>
              <a:rPr lang="en-GB" sz="4400" b="1" i="1" dirty="0"/>
              <a:t>If a parish councillor participates in a meeting where he/she has a Disclosable Pecuniary Interest and he/she does not have a dispensation, they may be committing a criminal offence under s34 Localism Act 2011. </a:t>
            </a:r>
            <a:endParaRPr lang="en-GB" sz="4400" dirty="0"/>
          </a:p>
          <a:p>
            <a:pPr marL="0" indent="0">
              <a:buNone/>
            </a:pPr>
            <a:endParaRPr lang="en-GB" sz="4400" dirty="0"/>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Purpose and effect of Dispensations: </a:t>
            </a:r>
            <a:br>
              <a:rPr lang="en-GB" b="1" u="sng" dirty="0"/>
            </a:br>
            <a:endParaRPr lang="en-GB" u="sng" dirty="0"/>
          </a:p>
        </p:txBody>
      </p:sp>
      <p:sp>
        <p:nvSpPr>
          <p:cNvPr id="3" name="Content Placeholder 2"/>
          <p:cNvSpPr>
            <a:spLocks noGrp="1"/>
          </p:cNvSpPr>
          <p:nvPr>
            <p:ph idx="1"/>
          </p:nvPr>
        </p:nvSpPr>
        <p:spPr/>
        <p:txBody>
          <a:bodyPr>
            <a:normAutofit lnSpcReduction="10000"/>
          </a:bodyPr>
          <a:lstStyle/>
          <a:p>
            <a:pPr marL="0" indent="0">
              <a:buNone/>
            </a:pPr>
            <a:endParaRPr lang="en-GB" dirty="0"/>
          </a:p>
          <a:p>
            <a:r>
              <a:rPr lang="en-GB" sz="3600" dirty="0"/>
              <a:t>In certain circumstances Councillors may be granted a dispensation which enables them to take part in Council business where this would otherwise be prohibited because they have a Non Disclosable or Non Registerable Pecuniary Interest.  Provided Councillors act within the terms of their dispensation there is deemed to be no breach of the Code of Conduct or the law. </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r>
              <a:rPr lang="en-GB" b="1" dirty="0"/>
              <a:t>Section 31(4) of the Localism Act 2011 states that dispensations may allow the Councillor:  </a:t>
            </a:r>
            <a:br>
              <a:rPr lang="en-GB" dirty="0"/>
            </a:br>
            <a:endParaRPr lang="en-GB" dirty="0"/>
          </a:p>
        </p:txBody>
      </p:sp>
      <p:sp>
        <p:nvSpPr>
          <p:cNvPr id="3" name="Content Placeholder 2"/>
          <p:cNvSpPr>
            <a:spLocks noGrp="1"/>
          </p:cNvSpPr>
          <p:nvPr>
            <p:ph idx="1"/>
          </p:nvPr>
        </p:nvSpPr>
        <p:spPr/>
        <p:txBody>
          <a:bodyPr/>
          <a:lstStyle/>
          <a:p>
            <a:pPr lvl="1" fontAlgn="base"/>
            <a:r>
              <a:rPr lang="en-GB" dirty="0"/>
              <a:t>to participate, or participate further, in any discussion of the matter at the meeting(s); and/or </a:t>
            </a:r>
          </a:p>
          <a:p>
            <a:pPr marL="0" indent="0">
              <a:buNone/>
            </a:pPr>
            <a:r>
              <a:rPr lang="en-GB" dirty="0"/>
              <a:t> </a:t>
            </a:r>
          </a:p>
          <a:p>
            <a:pPr lvl="1" fontAlgn="base"/>
            <a:r>
              <a:rPr lang="en-GB" dirty="0"/>
              <a:t>to participate in any vote, or further vote, taken on the matter at the meeting(s). </a:t>
            </a:r>
          </a:p>
          <a:p>
            <a:pPr marL="0" indent="0">
              <a:buNone/>
            </a:pPr>
            <a:r>
              <a:rPr lang="en-GB" dirty="0"/>
              <a:t> </a:t>
            </a:r>
          </a:p>
          <a:p>
            <a:pPr lvl="1"/>
            <a:r>
              <a:rPr lang="en-GB" dirty="0"/>
              <a:t>If a dispensation is granted, the Councillor may remain in the room where the meeting considering the business is being held and if the dispensation allows may also vote. </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837"/>
            <a:ext cx="10515600" cy="1325563"/>
          </a:xfrm>
        </p:spPr>
        <p:txBody>
          <a:bodyPr>
            <a:normAutofit fontScale="90000"/>
          </a:bodyPr>
          <a:lstStyle/>
          <a:p>
            <a:br>
              <a:rPr lang="en-GB" dirty="0"/>
            </a:br>
            <a:r>
              <a:rPr lang="en-GB" sz="3600" b="1" dirty="0"/>
              <a:t>In reaching a decision on a request for a dispensation the parish council will take into account: </a:t>
            </a:r>
            <a:br>
              <a:rPr lang="en-GB" dirty="0"/>
            </a:br>
            <a:endParaRPr lang="en-GB" dirty="0"/>
          </a:p>
        </p:txBody>
      </p:sp>
      <p:sp>
        <p:nvSpPr>
          <p:cNvPr id="3" name="Content Placeholder 2"/>
          <p:cNvSpPr>
            <a:spLocks noGrp="1"/>
          </p:cNvSpPr>
          <p:nvPr>
            <p:ph idx="1"/>
          </p:nvPr>
        </p:nvSpPr>
        <p:spPr/>
        <p:txBody>
          <a:bodyPr>
            <a:normAutofit/>
          </a:bodyPr>
          <a:lstStyle/>
          <a:p>
            <a:pPr lvl="0" fontAlgn="base"/>
            <a:r>
              <a:rPr lang="en-GB" sz="3600" dirty="0"/>
              <a:t>the nature of the Councillor’s prejudicial interest </a:t>
            </a:r>
          </a:p>
          <a:p>
            <a:pPr lvl="0" fontAlgn="base"/>
            <a:r>
              <a:rPr lang="en-GB" sz="3600" dirty="0"/>
              <a:t>the need to maintain public confidence in the conduct of the Council’s business </a:t>
            </a:r>
          </a:p>
          <a:p>
            <a:pPr lvl="0" fontAlgn="base"/>
            <a:r>
              <a:rPr lang="en-GB" sz="3600" dirty="0"/>
              <a:t>the possible outcome of the proposed vote  </a:t>
            </a:r>
          </a:p>
          <a:p>
            <a:pPr lvl="0" fontAlgn="base"/>
            <a:r>
              <a:rPr lang="en-GB" sz="3600" dirty="0"/>
              <a:t>the need for efficient and effective conduct of the Council’s business </a:t>
            </a:r>
          </a:p>
          <a:p>
            <a:pPr lvl="0" fontAlgn="base"/>
            <a:r>
              <a:rPr lang="en-GB" sz="3600" dirty="0"/>
              <a:t>any other relevant circumstances </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Further information available from: </a:t>
            </a:r>
          </a:p>
        </p:txBody>
      </p:sp>
      <p:sp>
        <p:nvSpPr>
          <p:cNvPr id="3" name="Content Placeholder 2"/>
          <p:cNvSpPr>
            <a:spLocks noGrp="1"/>
          </p:cNvSpPr>
          <p:nvPr>
            <p:ph idx="1"/>
          </p:nvPr>
        </p:nvSpPr>
        <p:spPr/>
        <p:txBody>
          <a:bodyPr>
            <a:normAutofit/>
          </a:bodyPr>
          <a:lstStyle/>
          <a:p>
            <a:r>
              <a:rPr lang="en-GB" sz="5400" dirty="0"/>
              <a:t>Your Clerk</a:t>
            </a:r>
          </a:p>
          <a:p>
            <a:endParaRPr lang="en-GB" sz="5400" dirty="0"/>
          </a:p>
          <a:p>
            <a:r>
              <a:rPr lang="en-GB" sz="5400"/>
              <a:t>CALC</a:t>
            </a:r>
          </a:p>
          <a:p>
            <a:endParaRPr lang="en-GB" sz="5400" dirty="0"/>
          </a:p>
          <a:p>
            <a:r>
              <a:rPr lang="en-GB" sz="5400" dirty="0"/>
              <a:t>Council Website in Members area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The General Principles</a:t>
            </a:r>
            <a:r>
              <a:rPr lang="en-GB" dirty="0"/>
              <a:t>:</a:t>
            </a:r>
          </a:p>
        </p:txBody>
      </p:sp>
      <p:sp>
        <p:nvSpPr>
          <p:cNvPr id="3" name="Content Placeholder 2"/>
          <p:cNvSpPr>
            <a:spLocks noGrp="1"/>
          </p:cNvSpPr>
          <p:nvPr>
            <p:ph idx="1"/>
          </p:nvPr>
        </p:nvSpPr>
        <p:spPr/>
        <p:txBody>
          <a:bodyPr>
            <a:normAutofit lnSpcReduction="10000"/>
          </a:bodyPr>
          <a:lstStyle/>
          <a:p>
            <a:r>
              <a:rPr lang="en-GB" dirty="0"/>
              <a:t>Selflessness</a:t>
            </a:r>
          </a:p>
          <a:p>
            <a:r>
              <a:rPr lang="en-GB" dirty="0"/>
              <a:t>Honesty &amp; Integrity</a:t>
            </a:r>
          </a:p>
          <a:p>
            <a:r>
              <a:rPr lang="en-GB" dirty="0"/>
              <a:t>Objectivity</a:t>
            </a:r>
          </a:p>
          <a:p>
            <a:r>
              <a:rPr lang="en-GB" dirty="0"/>
              <a:t>Accountability</a:t>
            </a:r>
          </a:p>
          <a:p>
            <a:r>
              <a:rPr lang="en-GB" dirty="0"/>
              <a:t>Openness</a:t>
            </a:r>
          </a:p>
          <a:p>
            <a:r>
              <a:rPr lang="en-GB" dirty="0"/>
              <a:t>Leadership</a:t>
            </a:r>
          </a:p>
          <a:p>
            <a:r>
              <a:rPr lang="en-GB" dirty="0"/>
              <a:t>Personal Judgement</a:t>
            </a:r>
          </a:p>
          <a:p>
            <a:r>
              <a:rPr lang="en-GB" dirty="0"/>
              <a:t>Respect for others</a:t>
            </a:r>
          </a:p>
          <a:p>
            <a:r>
              <a:rPr lang="en-GB" dirty="0"/>
              <a:t>Duty to uphold the law</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Code of Conduct:</a:t>
            </a:r>
          </a:p>
        </p:txBody>
      </p:sp>
      <p:sp>
        <p:nvSpPr>
          <p:cNvPr id="3" name="Content Placeholder 2"/>
          <p:cNvSpPr>
            <a:spLocks noGrp="1"/>
          </p:cNvSpPr>
          <p:nvPr>
            <p:ph idx="1"/>
          </p:nvPr>
        </p:nvSpPr>
        <p:spPr/>
        <p:txBody>
          <a:bodyPr>
            <a:normAutofit/>
          </a:bodyPr>
          <a:lstStyle/>
          <a:p>
            <a:r>
              <a:rPr lang="en-GB" sz="4000" dirty="0"/>
              <a:t>The Localism Act 2011 sets out that it is a duty for an authority to promote and maintain high standards of conduct and in discharging this duty must adopt a code that deals with such conduct;</a:t>
            </a:r>
          </a:p>
          <a:p>
            <a:r>
              <a:rPr lang="en-GB" sz="4000" dirty="0"/>
              <a:t>This applies to members and co-opted members when acting in their official capacity or when holding themselves as acting in that capacity.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Capacity – Personal v Official :</a:t>
            </a:r>
          </a:p>
        </p:txBody>
      </p:sp>
      <p:sp>
        <p:nvSpPr>
          <p:cNvPr id="3" name="Content Placeholder 2"/>
          <p:cNvSpPr>
            <a:spLocks noGrp="1"/>
          </p:cNvSpPr>
          <p:nvPr>
            <p:ph idx="1"/>
          </p:nvPr>
        </p:nvSpPr>
        <p:spPr/>
        <p:txBody>
          <a:bodyPr>
            <a:normAutofit/>
          </a:bodyPr>
          <a:lstStyle/>
          <a:p>
            <a:r>
              <a:rPr lang="en-GB" sz="3600" dirty="0"/>
              <a:t>Cllrs MUST comply with the code whenever they:</a:t>
            </a:r>
          </a:p>
          <a:p>
            <a:r>
              <a:rPr lang="en-GB" sz="3600" dirty="0"/>
              <a:t>Conduct the business of the Council – this includes the business of the office to which you have been elected or appointed; </a:t>
            </a:r>
          </a:p>
          <a:p>
            <a:r>
              <a:rPr lang="en-GB" sz="3600" dirty="0"/>
              <a:t>Act, hold yourself out as acting or conduct yourself in such a way that a third party could reasonably conclude that you are acting as a representative of the Council.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Be aware!</a:t>
            </a:r>
          </a:p>
        </p:txBody>
      </p:sp>
      <p:sp>
        <p:nvSpPr>
          <p:cNvPr id="3" name="Content Placeholder 2"/>
          <p:cNvSpPr>
            <a:spLocks noGrp="1"/>
          </p:cNvSpPr>
          <p:nvPr>
            <p:ph idx="1"/>
          </p:nvPr>
        </p:nvSpPr>
        <p:spPr/>
        <p:txBody>
          <a:bodyPr>
            <a:noAutofit/>
          </a:bodyPr>
          <a:lstStyle/>
          <a:p>
            <a:r>
              <a:rPr lang="en-GB" sz="3600" dirty="0"/>
              <a:t>Social media – is it clear that your comments are as an individual rather than a Cllr ?</a:t>
            </a:r>
          </a:p>
          <a:p>
            <a:r>
              <a:rPr lang="en-GB" sz="3600" dirty="0"/>
              <a:t>Information – information shared from Council meetings – was it public ? </a:t>
            </a:r>
          </a:p>
          <a:p>
            <a:r>
              <a:rPr lang="en-GB" sz="3600" dirty="0"/>
              <a:t>Replies to enquiries – if you are answering as an individual don’t use Cllr – if it is on behalf of Council use Cllr but opinions expressed must be those of Council not personal ones! </a:t>
            </a:r>
          </a:p>
          <a:p>
            <a:pPr marL="0" indent="0">
              <a:buNone/>
            </a:pPr>
            <a:r>
              <a:rPr lang="en-GB" sz="36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In What Capacity?</a:t>
            </a:r>
          </a:p>
        </p:txBody>
      </p:sp>
      <p:sp>
        <p:nvSpPr>
          <p:cNvPr id="3" name="Content Placeholder 2"/>
          <p:cNvSpPr>
            <a:spLocks noGrp="1"/>
          </p:cNvSpPr>
          <p:nvPr>
            <p:ph idx="1"/>
          </p:nvPr>
        </p:nvSpPr>
        <p:spPr/>
        <p:txBody>
          <a:bodyPr>
            <a:normAutofit lnSpcReduction="10000"/>
          </a:bodyPr>
          <a:lstStyle/>
          <a:p>
            <a:r>
              <a:rPr lang="en-GB" sz="3200" dirty="0"/>
              <a:t>Being rude and disrespectful towards a neighbour;</a:t>
            </a:r>
          </a:p>
          <a:p>
            <a:r>
              <a:rPr lang="en-GB" sz="3200" dirty="0"/>
              <a:t>Harassment (reported)</a:t>
            </a:r>
          </a:p>
          <a:p>
            <a:r>
              <a:rPr lang="en-GB" sz="3200" dirty="0"/>
              <a:t>Village dispute about a pathway, maintained by a Cllr;</a:t>
            </a:r>
          </a:p>
          <a:p>
            <a:r>
              <a:rPr lang="en-GB" sz="3200" dirty="0"/>
              <a:t>Parking a vehicle outside a member of the public’s home and sounding a car horn continually, causing a nuisance;</a:t>
            </a:r>
          </a:p>
          <a:p>
            <a:r>
              <a:rPr lang="en-GB" sz="3200" dirty="0"/>
              <a:t>NOTE: the fact that someone knows you are a Cllr does not in itself mean you are bound by the Code. </a:t>
            </a:r>
          </a:p>
          <a:p>
            <a:r>
              <a:rPr lang="en-GB" sz="3200" dirty="0"/>
              <a:t>You are entitled to a private life but leave the Council out of it! </a:t>
            </a:r>
          </a:p>
          <a:p>
            <a:pPr marL="0" indent="0">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Code of Conduct – General Obligations:</a:t>
            </a:r>
          </a:p>
        </p:txBody>
      </p:sp>
      <p:sp>
        <p:nvSpPr>
          <p:cNvPr id="3" name="Content Placeholder 2"/>
          <p:cNvSpPr>
            <a:spLocks noGrp="1"/>
          </p:cNvSpPr>
          <p:nvPr>
            <p:ph sz="half" idx="1"/>
          </p:nvPr>
        </p:nvSpPr>
        <p:spPr/>
        <p:txBody>
          <a:bodyPr/>
          <a:lstStyle/>
          <a:p>
            <a:r>
              <a:rPr lang="en-GB" dirty="0"/>
              <a:t>You must treat others with respect.</a:t>
            </a:r>
          </a:p>
          <a:p>
            <a:r>
              <a:rPr lang="en-GB" dirty="0"/>
              <a:t>You must not unlawfully discriminate</a:t>
            </a:r>
          </a:p>
          <a:p>
            <a:r>
              <a:rPr lang="en-GB" dirty="0"/>
              <a:t>You must not bully any person</a:t>
            </a:r>
          </a:p>
          <a:p>
            <a:r>
              <a:rPr lang="en-GB" dirty="0"/>
              <a:t>You must not intimidate others</a:t>
            </a:r>
          </a:p>
          <a:p>
            <a:r>
              <a:rPr lang="en-GB" dirty="0"/>
              <a:t>Gifts and hospitality</a:t>
            </a:r>
          </a:p>
        </p:txBody>
      </p:sp>
      <p:sp>
        <p:nvSpPr>
          <p:cNvPr id="4" name="Content Placeholder 3"/>
          <p:cNvSpPr>
            <a:spLocks noGrp="1"/>
          </p:cNvSpPr>
          <p:nvPr>
            <p:ph sz="half" idx="2"/>
          </p:nvPr>
        </p:nvSpPr>
        <p:spPr/>
        <p:txBody>
          <a:bodyPr/>
          <a:lstStyle/>
          <a:p>
            <a:r>
              <a:rPr lang="en-GB" dirty="0"/>
              <a:t>You must not conduct yourself in a manner that is contrary to the Council’s duty to promote and maintain high standards of conduct</a:t>
            </a:r>
          </a:p>
          <a:p>
            <a:r>
              <a:rPr lang="en-GB" dirty="0"/>
              <a:t>You must not compromise the impartiality of those who work for, or on behalf of the authority.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Code of Conduct – General Obligations, </a:t>
            </a:r>
            <a:r>
              <a:rPr lang="en-GB" b="1" u="sng" dirty="0" err="1"/>
              <a:t>cont</a:t>
            </a:r>
            <a:r>
              <a:rPr lang="en-GB" b="1" u="sng" dirty="0"/>
              <a:t>:</a:t>
            </a:r>
          </a:p>
        </p:txBody>
      </p:sp>
      <p:sp>
        <p:nvSpPr>
          <p:cNvPr id="3" name="Content Placeholder 2"/>
          <p:cNvSpPr>
            <a:spLocks noGrp="1"/>
          </p:cNvSpPr>
          <p:nvPr>
            <p:ph idx="1"/>
          </p:nvPr>
        </p:nvSpPr>
        <p:spPr/>
        <p:txBody>
          <a:bodyPr>
            <a:noAutofit/>
          </a:bodyPr>
          <a:lstStyle/>
          <a:p>
            <a:r>
              <a:rPr lang="en-GB" sz="3200" dirty="0"/>
              <a:t>You must not disclose information given in confidence;</a:t>
            </a:r>
          </a:p>
          <a:p>
            <a:r>
              <a:rPr lang="en-GB" sz="3200" dirty="0"/>
              <a:t>You must not prevent someone from gaining access to information;</a:t>
            </a:r>
          </a:p>
          <a:p>
            <a:r>
              <a:rPr lang="en-GB" sz="3200" dirty="0"/>
              <a:t>You must not use your position improperly;</a:t>
            </a:r>
          </a:p>
          <a:p>
            <a:r>
              <a:rPr lang="en-GB" sz="3200" dirty="0"/>
              <a:t>You must not use the resources of the Council improperly;</a:t>
            </a:r>
          </a:p>
          <a:p>
            <a:r>
              <a:rPr lang="en-GB" sz="3200" dirty="0"/>
              <a:t>You must have regard for advice given;</a:t>
            </a:r>
          </a:p>
          <a:p>
            <a:r>
              <a:rPr lang="en-GB" sz="3200" dirty="0"/>
              <a:t>You must give reasons for decisions;</a:t>
            </a:r>
          </a:p>
          <a:p>
            <a:r>
              <a:rPr lang="en-GB" sz="3200" dirty="0"/>
              <a:t>Overview and scrutiny.</a:t>
            </a:r>
          </a:p>
        </p:txBody>
      </p:sp>
      <p:sp>
        <p:nvSpPr>
          <p:cNvPr id="4" name="Rectangle 3"/>
          <p:cNvSpPr/>
          <p:nvPr/>
        </p:nvSpPr>
        <p:spPr>
          <a:xfrm>
            <a:off x="4155372" y="3244334"/>
            <a:ext cx="184731" cy="369332"/>
          </a:xfrm>
          <a:prstGeom prst="rect">
            <a:avLst/>
          </a:prstGeom>
        </p:spPr>
        <p:txBody>
          <a:bodyPr wrap="none">
            <a:spAutoFit/>
          </a:bodyPr>
          <a:lstStyle/>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1826</Words>
  <Application>Microsoft Macintosh PowerPoint</Application>
  <PresentationFormat>Widescreen</PresentationFormat>
  <Paragraphs>162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The Code of Conduct</vt:lpstr>
      <vt:lpstr>The Act:</vt:lpstr>
      <vt:lpstr>The General Principles:</vt:lpstr>
      <vt:lpstr>The Code of Conduct:</vt:lpstr>
      <vt:lpstr>Capacity – Personal v Official :</vt:lpstr>
      <vt:lpstr>Be aware!</vt:lpstr>
      <vt:lpstr>In What Capacity?</vt:lpstr>
      <vt:lpstr>Code of Conduct – General Obligations:</vt:lpstr>
      <vt:lpstr>Code of Conduct – General Obligations, cont:</vt:lpstr>
      <vt:lpstr>Example: Respect:</vt:lpstr>
      <vt:lpstr>The Code of Conduct:</vt:lpstr>
      <vt:lpstr>Interests – Disclosable Pecuniary:</vt:lpstr>
      <vt:lpstr>Disclosable Pecuniary Interests (DPI) are:</vt:lpstr>
      <vt:lpstr>DPI: </vt:lpstr>
      <vt:lpstr>The Localism Act – DPIs:</vt:lpstr>
      <vt:lpstr>Interests – Other Interest:</vt:lpstr>
      <vt:lpstr>Non Registerable Interest (NRI) :</vt:lpstr>
      <vt:lpstr>The Code of Conduct:</vt:lpstr>
      <vt:lpstr>Interests – Proximity:</vt:lpstr>
      <vt:lpstr>Declaration of Interest: example:</vt:lpstr>
      <vt:lpstr>Declaration of Interest – Group membership: example:</vt:lpstr>
      <vt:lpstr>Declaration of Interests – “Close Association”: example:</vt:lpstr>
      <vt:lpstr>Dispensations:</vt:lpstr>
      <vt:lpstr>Please note:</vt:lpstr>
      <vt:lpstr>Purpose and effect of Dispensations:  </vt:lpstr>
      <vt:lpstr> Section 31(4) of the Localism Act 2011 states that dispensations may allow the Councillor:   </vt:lpstr>
      <vt:lpstr> In reaching a decision on a request for a dispensation the parish council will take into account:  </vt:lpstr>
      <vt:lpstr>Further information available from: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Code of Conduct</dc:title>
  <dc:creator>Elaine Youlton</dc:creator>
  <cp:lastModifiedBy>Clerk Gwennap Parish</cp:lastModifiedBy>
  <cp:revision>4</cp:revision>
  <cp:lastPrinted>2018-05-08T16:56:00Z</cp:lastPrinted>
  <dcterms:created xsi:type="dcterms:W3CDTF">2018-03-21T10:36:00Z</dcterms:created>
  <dcterms:modified xsi:type="dcterms:W3CDTF">2024-07-04T08:33:23Z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BB2C91A7B9A24167A7CEDBD9173B8F14</vt:lpwstr>
  </property>
  <property fmtid="{D5CDD505-2E9C-101B-9397-08002B2CF9AE}" pid="3" name="KSOProductBuildVer">
    <vt:lpwstr>2057-11.2.0.11440</vt:lpwstr>
  </property>
</Properties>
</file>